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7.jpeg" Type="http://schemas.openxmlformats.org/officeDocument/2006/relationships/image"/><Relationship Id="rId6" Target="../media/image48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3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7.jpeg" Type="http://schemas.openxmlformats.org/officeDocument/2006/relationships/image"/><Relationship Id="rId6" Target="../media/image48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582" y="1140364"/>
            <a:ext cx="14501282" cy="5803071"/>
            <a:chOff x="0" y="0"/>
            <a:chExt cx="1112558" cy="445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2558" cy="445220"/>
            </a:xfrm>
            <a:custGeom>
              <a:avLst/>
              <a:gdLst/>
              <a:ahLst/>
              <a:cxnLst/>
              <a:rect r="r" b="b" t="t" l="l"/>
              <a:pathLst>
                <a:path h="445220" w="1112558">
                  <a:moveTo>
                    <a:pt x="909358" y="0"/>
                  </a:moveTo>
                  <a:cubicBezTo>
                    <a:pt x="1021582" y="0"/>
                    <a:pt x="1112558" y="99666"/>
                    <a:pt x="1112558" y="222610"/>
                  </a:cubicBezTo>
                  <a:cubicBezTo>
                    <a:pt x="1112558" y="345554"/>
                    <a:pt x="1021582" y="445220"/>
                    <a:pt x="909358" y="445220"/>
                  </a:cubicBezTo>
                  <a:lnTo>
                    <a:pt x="203200" y="445220"/>
                  </a:lnTo>
                  <a:cubicBezTo>
                    <a:pt x="90976" y="445220"/>
                    <a:pt x="0" y="345554"/>
                    <a:pt x="0" y="222610"/>
                  </a:cubicBezTo>
                  <a:cubicBezTo>
                    <a:pt x="0" y="996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2558" cy="502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2148556"/>
            <a:ext cx="10595725" cy="1059568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927103" y="-265592"/>
            <a:ext cx="7315200" cy="3351692"/>
          </a:xfrm>
          <a:custGeom>
            <a:avLst/>
            <a:gdLst/>
            <a:ahLst/>
            <a:cxnLst/>
            <a:rect r="r" b="b" t="t" l="l"/>
            <a:pathLst>
              <a:path h="3351692" w="7315200">
                <a:moveTo>
                  <a:pt x="0" y="0"/>
                </a:moveTo>
                <a:lnTo>
                  <a:pt x="7315200" y="0"/>
                </a:lnTo>
                <a:lnTo>
                  <a:pt x="7315200" y="3351692"/>
                </a:lnTo>
                <a:lnTo>
                  <a:pt x="0" y="335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58591" y="8150556"/>
            <a:ext cx="7315200" cy="3351692"/>
          </a:xfrm>
          <a:custGeom>
            <a:avLst/>
            <a:gdLst/>
            <a:ahLst/>
            <a:cxnLst/>
            <a:rect r="r" b="b" t="t" l="l"/>
            <a:pathLst>
              <a:path h="3351692" w="7315200">
                <a:moveTo>
                  <a:pt x="0" y="0"/>
                </a:moveTo>
                <a:lnTo>
                  <a:pt x="7315200" y="0"/>
                </a:lnTo>
                <a:lnTo>
                  <a:pt x="7315200" y="3351691"/>
                </a:lnTo>
                <a:lnTo>
                  <a:pt x="0" y="3351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901434" y="2148556"/>
            <a:ext cx="3266122" cy="4114800"/>
          </a:xfrm>
          <a:custGeom>
            <a:avLst/>
            <a:gdLst/>
            <a:ahLst/>
            <a:cxnLst/>
            <a:rect r="r" b="b" t="t" l="l"/>
            <a:pathLst>
              <a:path h="4114800" w="3266122">
                <a:moveTo>
                  <a:pt x="3266123" y="0"/>
                </a:moveTo>
                <a:lnTo>
                  <a:pt x="0" y="0"/>
                </a:lnTo>
                <a:lnTo>
                  <a:pt x="0" y="4114800"/>
                </a:lnTo>
                <a:lnTo>
                  <a:pt x="3266123" y="4114800"/>
                </a:lnTo>
                <a:lnTo>
                  <a:pt x="326612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387578" y="7636699"/>
            <a:ext cx="1842470" cy="18424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68A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901434" y="8150556"/>
            <a:ext cx="814757" cy="814757"/>
          </a:xfrm>
          <a:custGeom>
            <a:avLst/>
            <a:gdLst/>
            <a:ahLst/>
            <a:cxnLst/>
            <a:rect r="r" b="b" t="t" l="l"/>
            <a:pathLst>
              <a:path h="814757" w="814757">
                <a:moveTo>
                  <a:pt x="0" y="0"/>
                </a:moveTo>
                <a:lnTo>
                  <a:pt x="814757" y="0"/>
                </a:lnTo>
                <a:lnTo>
                  <a:pt x="814757" y="814756"/>
                </a:lnTo>
                <a:lnTo>
                  <a:pt x="0" y="814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27103" y="1192342"/>
            <a:ext cx="4160622" cy="2670363"/>
          </a:xfrm>
          <a:custGeom>
            <a:avLst/>
            <a:gdLst/>
            <a:ahLst/>
            <a:cxnLst/>
            <a:rect r="r" b="b" t="t" l="l"/>
            <a:pathLst>
              <a:path h="2670363" w="4160622">
                <a:moveTo>
                  <a:pt x="0" y="0"/>
                </a:moveTo>
                <a:lnTo>
                  <a:pt x="4160623" y="0"/>
                </a:lnTo>
                <a:lnTo>
                  <a:pt x="4160623" y="2670363"/>
                </a:lnTo>
                <a:lnTo>
                  <a:pt x="0" y="26703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675036"/>
            <a:ext cx="6777718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1B1B1B"/>
                </a:solidFill>
                <a:latin typeface="Poppins Medium"/>
              </a:rPr>
              <a:t>GradNav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785205"/>
            <a:ext cx="6157412" cy="137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399">
                <a:solidFill>
                  <a:srgbClr val="1B1B1B"/>
                </a:solidFill>
                <a:latin typeface="Poppins"/>
              </a:rPr>
              <a:t>Stephanie Ulogwara &amp;</a:t>
            </a:r>
          </a:p>
          <a:p>
            <a:pPr algn="l">
              <a:lnSpc>
                <a:spcPts val="5439"/>
              </a:lnSpc>
            </a:pPr>
            <a:r>
              <a:rPr lang="en-US" sz="3399">
                <a:solidFill>
                  <a:srgbClr val="1B1B1B"/>
                </a:solidFill>
                <a:latin typeface="Poppins"/>
              </a:rPr>
              <a:t>Chukwuemeka Martins Ejike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4200" y="3664979"/>
            <a:ext cx="8701991" cy="2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9"/>
              </a:lnSpc>
            </a:pPr>
            <a:r>
              <a:rPr lang="en-US" sz="6841">
                <a:solidFill>
                  <a:srgbClr val="1B1B1B"/>
                </a:solidFill>
                <a:latin typeface="Poppins Medium"/>
              </a:rPr>
              <a:t>Navigating Futures, Transforming Lives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357" y="0"/>
            <a:ext cx="18288000" cy="4741690"/>
          </a:xfrm>
          <a:custGeom>
            <a:avLst/>
            <a:gdLst/>
            <a:ahLst/>
            <a:cxnLst/>
            <a:rect r="r" b="b" t="t" l="l"/>
            <a:pathLst>
              <a:path h="4741690" w="18288000">
                <a:moveTo>
                  <a:pt x="0" y="0"/>
                </a:moveTo>
                <a:lnTo>
                  <a:pt x="18288000" y="0"/>
                </a:lnTo>
                <a:lnTo>
                  <a:pt x="18288000" y="4741690"/>
                </a:lnTo>
                <a:lnTo>
                  <a:pt x="0" y="474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31" r="0" b="-946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6769126" y="5180463"/>
            <a:ext cx="3608956" cy="4546717"/>
          </a:xfrm>
          <a:custGeom>
            <a:avLst/>
            <a:gdLst/>
            <a:ahLst/>
            <a:cxnLst/>
            <a:rect r="r" b="b" t="t" l="l"/>
            <a:pathLst>
              <a:path h="4546717" w="3608956">
                <a:moveTo>
                  <a:pt x="3608957" y="0"/>
                </a:moveTo>
                <a:lnTo>
                  <a:pt x="0" y="0"/>
                </a:lnTo>
                <a:lnTo>
                  <a:pt x="0" y="4546717"/>
                </a:lnTo>
                <a:lnTo>
                  <a:pt x="3608957" y="4546717"/>
                </a:lnTo>
                <a:lnTo>
                  <a:pt x="36089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43716" y="5524631"/>
            <a:ext cx="13600569" cy="3733669"/>
            <a:chOff x="0" y="0"/>
            <a:chExt cx="18134092" cy="497822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16470"/>
              <a:ext cx="18134092" cy="4861755"/>
              <a:chOff x="0" y="0"/>
              <a:chExt cx="1692794" cy="45383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92794" cy="453838"/>
              </a:xfrm>
              <a:custGeom>
                <a:avLst/>
                <a:gdLst/>
                <a:ahLst/>
                <a:cxnLst/>
                <a:rect r="r" b="b" t="t" l="l"/>
                <a:pathLst>
                  <a:path h="453838" w="1692794">
                    <a:moveTo>
                      <a:pt x="1489594" y="0"/>
                    </a:moveTo>
                    <a:cubicBezTo>
                      <a:pt x="1601818" y="0"/>
                      <a:pt x="1692794" y="101595"/>
                      <a:pt x="1692794" y="226919"/>
                    </a:cubicBezTo>
                    <a:cubicBezTo>
                      <a:pt x="1692794" y="352243"/>
                      <a:pt x="1601818" y="453838"/>
                      <a:pt x="1489594" y="453838"/>
                    </a:cubicBezTo>
                    <a:lnTo>
                      <a:pt x="203200" y="453838"/>
                    </a:lnTo>
                    <a:cubicBezTo>
                      <a:pt x="90976" y="453838"/>
                      <a:pt x="0" y="352243"/>
                      <a:pt x="0" y="226919"/>
                    </a:cubicBezTo>
                    <a:cubicBezTo>
                      <a:pt x="0" y="1015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1692794" cy="5109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822511" y="939753"/>
              <a:ext cx="3122871" cy="3122858"/>
              <a:chOff x="0" y="0"/>
              <a:chExt cx="6350000" cy="63499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7274" t="-33546" r="-19446" b="-48748"/>
                </a:stretch>
              </a:blip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4448017" y="1019160"/>
              <a:ext cx="4235559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1B1B1B"/>
                  </a:solidFill>
                  <a:latin typeface="Poppins Medium"/>
                </a:rPr>
                <a:t>Challenges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8683576" y="939753"/>
              <a:ext cx="3122871" cy="3122858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539720" y="0"/>
              <a:ext cx="1697017" cy="169701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468A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013011" y="473290"/>
              <a:ext cx="750436" cy="750436"/>
            </a:xfrm>
            <a:custGeom>
              <a:avLst/>
              <a:gdLst/>
              <a:ahLst/>
              <a:cxnLst/>
              <a:rect r="r" b="b" t="t" l="l"/>
              <a:pathLst>
                <a:path h="750436" w="750436">
                  <a:moveTo>
                    <a:pt x="0" y="0"/>
                  </a:moveTo>
                  <a:lnTo>
                    <a:pt x="750435" y="0"/>
                  </a:lnTo>
                  <a:lnTo>
                    <a:pt x="750435" y="750436"/>
                  </a:lnTo>
                  <a:lnTo>
                    <a:pt x="0" y="75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448017" y="1948122"/>
              <a:ext cx="3662054" cy="2558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1600">
                  <a:solidFill>
                    <a:srgbClr val="1B1B1B"/>
                  </a:solidFill>
                  <a:latin typeface="Poppins"/>
                </a:rPr>
                <a:t>Co-ordinating the webpage, designing all pages containing logic, managing multiple CSS/JavaScript files, working across sub-apps.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314447" y="1019160"/>
              <a:ext cx="4959263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1B1B1B"/>
                  </a:solidFill>
                  <a:latin typeface="Poppins Medium"/>
                </a:rPr>
                <a:t>Challenges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314447" y="1948122"/>
              <a:ext cx="3662054" cy="2990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9"/>
                </a:lnSpc>
              </a:pPr>
              <a:r>
                <a:rPr lang="en-US" sz="1599">
                  <a:solidFill>
                    <a:srgbClr val="1B1B1B"/>
                  </a:solidFill>
                  <a:latin typeface="Poppins"/>
                </a:rPr>
                <a:t>Creating the Chatbot and course recommendation logic. Aligning registration process with additional course info based on quiz result logic.</a:t>
              </a:r>
            </a:p>
            <a:p>
              <a:pPr algn="l">
                <a:lnSpc>
                  <a:spcPts val="25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25" y="1321167"/>
            <a:ext cx="8853236" cy="4056392"/>
          </a:xfrm>
          <a:custGeom>
            <a:avLst/>
            <a:gdLst/>
            <a:ahLst/>
            <a:cxnLst/>
            <a:rect r="r" b="b" t="t" l="l"/>
            <a:pathLst>
              <a:path h="4056392" w="8853236">
                <a:moveTo>
                  <a:pt x="0" y="0"/>
                </a:moveTo>
                <a:lnTo>
                  <a:pt x="8853236" y="0"/>
                </a:lnTo>
                <a:lnTo>
                  <a:pt x="8853236" y="4056392"/>
                </a:lnTo>
                <a:lnTo>
                  <a:pt x="0" y="405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60137" y="-707029"/>
            <a:ext cx="8853236" cy="4056392"/>
          </a:xfrm>
          <a:custGeom>
            <a:avLst/>
            <a:gdLst/>
            <a:ahLst/>
            <a:cxnLst/>
            <a:rect r="r" b="b" t="t" l="l"/>
            <a:pathLst>
              <a:path h="4056392" w="8853236">
                <a:moveTo>
                  <a:pt x="0" y="0"/>
                </a:moveTo>
                <a:lnTo>
                  <a:pt x="8853235" y="0"/>
                </a:lnTo>
                <a:lnTo>
                  <a:pt x="8853235" y="4056392"/>
                </a:lnTo>
                <a:lnTo>
                  <a:pt x="0" y="405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248152" y="3145659"/>
            <a:ext cx="6246026" cy="6450895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0" t="0" r="-2703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793822" y="3145659"/>
            <a:ext cx="6246026" cy="6450895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11092" t="0" r="-4077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48995" y="771525"/>
            <a:ext cx="1219001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1B1B1B"/>
                </a:solidFill>
                <a:latin typeface="Poppins Medium"/>
              </a:rPr>
              <a:t>Code Snippets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48926" y="2456331"/>
            <a:ext cx="504447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B1B1B"/>
                </a:solidFill>
                <a:latin typeface="Poppins Medium"/>
              </a:rPr>
              <a:t>ChatBot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94596" y="2456331"/>
            <a:ext cx="504447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B1B1B"/>
                </a:solidFill>
                <a:latin typeface="Poppins Medium"/>
              </a:rPr>
              <a:t>CAO Calculator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1203774"/>
            <a:ext cx="6725200" cy="3081365"/>
          </a:xfrm>
          <a:custGeom>
            <a:avLst/>
            <a:gdLst/>
            <a:ahLst/>
            <a:cxnLst/>
            <a:rect r="r" b="b" t="t" l="l"/>
            <a:pathLst>
              <a:path h="3081365" w="6725200">
                <a:moveTo>
                  <a:pt x="0" y="0"/>
                </a:moveTo>
                <a:lnTo>
                  <a:pt x="6725200" y="0"/>
                </a:lnTo>
                <a:lnTo>
                  <a:pt x="6725200" y="3081365"/>
                </a:lnTo>
                <a:lnTo>
                  <a:pt x="0" y="3081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497580" y="-1211603"/>
            <a:ext cx="3608956" cy="4546717"/>
          </a:xfrm>
          <a:custGeom>
            <a:avLst/>
            <a:gdLst/>
            <a:ahLst/>
            <a:cxnLst/>
            <a:rect r="r" b="b" t="t" l="l"/>
            <a:pathLst>
              <a:path h="4546717" w="3608956">
                <a:moveTo>
                  <a:pt x="3608957" y="0"/>
                </a:moveTo>
                <a:lnTo>
                  <a:pt x="0" y="0"/>
                </a:lnTo>
                <a:lnTo>
                  <a:pt x="0" y="4546717"/>
                </a:lnTo>
                <a:lnTo>
                  <a:pt x="3608957" y="4546717"/>
                </a:lnTo>
                <a:lnTo>
                  <a:pt x="36089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983435" y="3361671"/>
            <a:ext cx="13981115" cy="3329786"/>
            <a:chOff x="0" y="0"/>
            <a:chExt cx="1981673" cy="4719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81673" cy="471962"/>
            </a:xfrm>
            <a:custGeom>
              <a:avLst/>
              <a:gdLst/>
              <a:ahLst/>
              <a:cxnLst/>
              <a:rect r="r" b="b" t="t" l="l"/>
              <a:pathLst>
                <a:path h="471962" w="1981673">
                  <a:moveTo>
                    <a:pt x="1778473" y="0"/>
                  </a:moveTo>
                  <a:cubicBezTo>
                    <a:pt x="1890698" y="0"/>
                    <a:pt x="1981673" y="105652"/>
                    <a:pt x="1981673" y="235981"/>
                  </a:cubicBezTo>
                  <a:cubicBezTo>
                    <a:pt x="1981673" y="366309"/>
                    <a:pt x="1890698" y="471962"/>
                    <a:pt x="1778473" y="471962"/>
                  </a:cubicBezTo>
                  <a:lnTo>
                    <a:pt x="203200" y="471962"/>
                  </a:lnTo>
                  <a:cubicBezTo>
                    <a:pt x="90976" y="471962"/>
                    <a:pt x="0" y="366309"/>
                    <a:pt x="0" y="235981"/>
                  </a:cubicBezTo>
                  <a:cubicBezTo>
                    <a:pt x="0" y="1056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981673" cy="529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851012" y="1410463"/>
            <a:ext cx="3302715" cy="3411044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7519" t="0" r="-27519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851012" y="5231621"/>
            <a:ext cx="3302715" cy="3411044"/>
            <a:chOff x="0" y="0"/>
            <a:chExt cx="6350000" cy="65582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-41874" t="0" r="-4187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610392" y="1767262"/>
            <a:ext cx="446897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Medium"/>
              </a:rPr>
              <a:t>Thomas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Medium"/>
              </a:rPr>
              <a:t>McKiernan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7613747">
            <a:off x="16483522" y="-1965303"/>
            <a:ext cx="3608956" cy="4546717"/>
          </a:xfrm>
          <a:custGeom>
            <a:avLst/>
            <a:gdLst/>
            <a:ahLst/>
            <a:cxnLst/>
            <a:rect r="r" b="b" t="t" l="l"/>
            <a:pathLst>
              <a:path h="4546717" w="3608956">
                <a:moveTo>
                  <a:pt x="0" y="0"/>
                </a:moveTo>
                <a:lnTo>
                  <a:pt x="3608956" y="0"/>
                </a:lnTo>
                <a:lnTo>
                  <a:pt x="3608956" y="4546717"/>
                </a:lnTo>
                <a:lnTo>
                  <a:pt x="0" y="4546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64209" y="8498144"/>
            <a:ext cx="6725200" cy="3081365"/>
          </a:xfrm>
          <a:custGeom>
            <a:avLst/>
            <a:gdLst/>
            <a:ahLst/>
            <a:cxnLst/>
            <a:rect r="r" b="b" t="t" l="l"/>
            <a:pathLst>
              <a:path h="3081365" w="6725200">
                <a:moveTo>
                  <a:pt x="0" y="0"/>
                </a:moveTo>
                <a:lnTo>
                  <a:pt x="6725200" y="0"/>
                </a:lnTo>
                <a:lnTo>
                  <a:pt x="6725200" y="3081364"/>
                </a:lnTo>
                <a:lnTo>
                  <a:pt x="0" y="3081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592683"/>
            <a:ext cx="6753459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B1B1B"/>
                </a:solidFill>
                <a:latin typeface="Poppins Medium"/>
              </a:rPr>
              <a:t>Let’s Test it Out!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396307"/>
            <a:ext cx="6477013" cy="130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1B1B1B"/>
                </a:solidFill>
                <a:latin typeface="Poppins Bold"/>
              </a:rPr>
              <a:t>Senior Cycle Chosen Subjects:</a:t>
            </a:r>
            <a:r>
              <a:rPr lang="en-US" sz="2199">
                <a:solidFill>
                  <a:srgbClr val="1B1B1B"/>
                </a:solidFill>
                <a:latin typeface="Poppins"/>
              </a:rPr>
              <a:t> Science, Engineering, Applied Maths, Spanish, English, Irish, Spanish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10392" y="3185448"/>
            <a:ext cx="4468975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"/>
              </a:rPr>
              <a:t>17 Years Old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"/>
              </a:rPr>
              <a:t>6th Year Student at St Aidan’s CBS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"/>
              </a:rPr>
              <a:t>Irish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"/>
              </a:rPr>
              <a:t>Creative, Resilient, Independent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10392" y="5344622"/>
            <a:ext cx="4095889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B1B1B"/>
                </a:solidFill>
                <a:latin typeface="Poppins Medium"/>
              </a:rPr>
              <a:t>More Context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10392" y="5977717"/>
            <a:ext cx="4931368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 Bold"/>
              </a:rPr>
              <a:t>Skills:</a:t>
            </a:r>
            <a:r>
              <a:rPr lang="en-US" sz="1999">
                <a:solidFill>
                  <a:srgbClr val="1B1B1B"/>
                </a:solidFill>
                <a:latin typeface="Poppins"/>
              </a:rPr>
              <a:t> Problem-solving, Time Management, Writing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 Bold"/>
              </a:rPr>
              <a:t>Hobbies: </a:t>
            </a:r>
            <a:r>
              <a:rPr lang="en-US" sz="1999">
                <a:solidFill>
                  <a:srgbClr val="1B1B1B"/>
                </a:solidFill>
                <a:latin typeface="Poppins"/>
              </a:rPr>
              <a:t>Gaming, Football, Reading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 Bold"/>
              </a:rPr>
              <a:t>Values:</a:t>
            </a:r>
            <a:r>
              <a:rPr lang="en-US" sz="1999">
                <a:solidFill>
                  <a:srgbClr val="1B1B1B"/>
                </a:solidFill>
                <a:latin typeface="Poppins"/>
              </a:rPr>
              <a:t> Role Variation, Career Flexibility (Hybrid/Remote), High Salary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 Bold"/>
              </a:rPr>
              <a:t>Background:</a:t>
            </a:r>
            <a:r>
              <a:rPr lang="en-US" sz="1999">
                <a:solidFill>
                  <a:srgbClr val="1B1B1B"/>
                </a:solidFill>
                <a:latin typeface="Poppins"/>
              </a:rPr>
              <a:t> Low Income Family</a:t>
            </a:r>
          </a:p>
          <a:p>
            <a:pPr algn="l">
              <a:lnSpc>
                <a:spcPts val="319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4488" y="-6448480"/>
            <a:ext cx="22185346" cy="10164922"/>
          </a:xfrm>
          <a:custGeom>
            <a:avLst/>
            <a:gdLst/>
            <a:ahLst/>
            <a:cxnLst/>
            <a:rect r="r" b="b" t="t" l="l"/>
            <a:pathLst>
              <a:path h="10164922" w="22185346">
                <a:moveTo>
                  <a:pt x="0" y="0"/>
                </a:moveTo>
                <a:lnTo>
                  <a:pt x="22185346" y="0"/>
                </a:lnTo>
                <a:lnTo>
                  <a:pt x="22185346" y="10164923"/>
                </a:lnTo>
                <a:lnTo>
                  <a:pt x="0" y="10164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93395" y="718898"/>
            <a:ext cx="9873318" cy="3949327"/>
            <a:chOff x="0" y="0"/>
            <a:chExt cx="6350000" cy="254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4"/>
              <a:stretch>
                <a:fillRect l="0" t="-8951" r="0" b="-577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5400000">
            <a:off x="15939910" y="-875420"/>
            <a:ext cx="3608956" cy="4546717"/>
          </a:xfrm>
          <a:custGeom>
            <a:avLst/>
            <a:gdLst/>
            <a:ahLst/>
            <a:cxnLst/>
            <a:rect r="r" b="b" t="t" l="l"/>
            <a:pathLst>
              <a:path h="4546717" w="3608956">
                <a:moveTo>
                  <a:pt x="3608957" y="0"/>
                </a:moveTo>
                <a:lnTo>
                  <a:pt x="0" y="0"/>
                </a:lnTo>
                <a:lnTo>
                  <a:pt x="0" y="4546716"/>
                </a:lnTo>
                <a:lnTo>
                  <a:pt x="3608957" y="4546716"/>
                </a:lnTo>
                <a:lnTo>
                  <a:pt x="360895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14512" y="6611260"/>
            <a:ext cx="9298147" cy="4038827"/>
            <a:chOff x="0" y="0"/>
            <a:chExt cx="6350000" cy="27582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758244"/>
            </a:xfrm>
            <a:custGeom>
              <a:avLst/>
              <a:gdLst/>
              <a:ahLst/>
              <a:cxnLst/>
              <a:rect r="r" b="b" t="t" l="l"/>
              <a:pathLst>
                <a:path h="2758244" w="6350000">
                  <a:moveTo>
                    <a:pt x="0" y="1379122"/>
                  </a:moveTo>
                  <a:cubicBezTo>
                    <a:pt x="0" y="617847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617847"/>
                    <a:pt x="6350000" y="1379122"/>
                  </a:cubicBezTo>
                  <a:cubicBezTo>
                    <a:pt x="6350000" y="2140397"/>
                    <a:pt x="5781040" y="2758244"/>
                    <a:pt x="5080000" y="2758244"/>
                  </a:cubicBezTo>
                  <a:lnTo>
                    <a:pt x="1270000" y="2758244"/>
                  </a:lnTo>
                  <a:cubicBezTo>
                    <a:pt x="568960" y="2758244"/>
                    <a:pt x="0" y="2140397"/>
                    <a:pt x="0" y="1379122"/>
                  </a:cubicBezTo>
                  <a:close/>
                </a:path>
              </a:pathLst>
            </a:custGeom>
            <a:blipFill>
              <a:blip r:embed="rId7"/>
              <a:stretch>
                <a:fillRect l="0" t="-13194" r="0" b="-4028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58185" y="1495359"/>
            <a:ext cx="6512845" cy="1227105"/>
            <a:chOff x="0" y="0"/>
            <a:chExt cx="8683793" cy="163614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683793" cy="1636140"/>
              <a:chOff x="0" y="0"/>
              <a:chExt cx="2362997" cy="44522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362997" cy="445220"/>
              </a:xfrm>
              <a:custGeom>
                <a:avLst/>
                <a:gdLst/>
                <a:ahLst/>
                <a:cxnLst/>
                <a:rect r="r" b="b" t="t" l="l"/>
                <a:pathLst>
                  <a:path h="445220" w="2362997">
                    <a:moveTo>
                      <a:pt x="2159797" y="0"/>
                    </a:moveTo>
                    <a:cubicBezTo>
                      <a:pt x="2272022" y="0"/>
                      <a:pt x="2362997" y="99666"/>
                      <a:pt x="2362997" y="222610"/>
                    </a:cubicBezTo>
                    <a:cubicBezTo>
                      <a:pt x="2362997" y="345554"/>
                      <a:pt x="2272022" y="445220"/>
                      <a:pt x="2159797" y="445220"/>
                    </a:cubicBezTo>
                    <a:lnTo>
                      <a:pt x="203200" y="445220"/>
                    </a:lnTo>
                    <a:cubicBezTo>
                      <a:pt x="90976" y="445220"/>
                      <a:pt x="0" y="345554"/>
                      <a:pt x="0" y="222610"/>
                    </a:cubicBezTo>
                    <a:cubicBezTo>
                      <a:pt x="0" y="9966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6468A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2362997" cy="5023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893736" y="409546"/>
              <a:ext cx="749641" cy="817047"/>
            </a:xfrm>
            <a:custGeom>
              <a:avLst/>
              <a:gdLst/>
              <a:ahLst/>
              <a:cxnLst/>
              <a:rect r="r" b="b" t="t" l="l"/>
              <a:pathLst>
                <a:path h="817047" w="749641">
                  <a:moveTo>
                    <a:pt x="0" y="0"/>
                  </a:moveTo>
                  <a:lnTo>
                    <a:pt x="749641" y="0"/>
                  </a:lnTo>
                  <a:lnTo>
                    <a:pt x="749641" y="817048"/>
                  </a:lnTo>
                  <a:lnTo>
                    <a:pt x="0" y="81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024036" y="465674"/>
              <a:ext cx="584580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Poppins Medium"/>
                </a:rPr>
                <a:t>What is GradNav?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380832" y="7355039"/>
            <a:ext cx="5056590" cy="4114800"/>
          </a:xfrm>
          <a:custGeom>
            <a:avLst/>
            <a:gdLst/>
            <a:ahLst/>
            <a:cxnLst/>
            <a:rect r="r" b="b" t="t" l="l"/>
            <a:pathLst>
              <a:path h="4114800" w="5056590">
                <a:moveTo>
                  <a:pt x="0" y="0"/>
                </a:moveTo>
                <a:lnTo>
                  <a:pt x="5056590" y="0"/>
                </a:lnTo>
                <a:lnTo>
                  <a:pt x="5056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858185" y="3258592"/>
            <a:ext cx="740111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>
                <a:solidFill>
                  <a:srgbClr val="1B1B1B"/>
                </a:solidFill>
                <a:latin typeface="Poppins Medium"/>
              </a:rPr>
              <a:t>We inform 2nd-level students on career paths and further education opportunities based on 6 factors.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3721" y="5569292"/>
            <a:ext cx="8520279" cy="342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41" indent="-304421" lvl="1">
              <a:lnSpc>
                <a:spcPts val="4512"/>
              </a:lnSpc>
              <a:buFont typeface="Arial"/>
              <a:buChar char="•"/>
            </a:pPr>
            <a:r>
              <a:rPr lang="en-US" sz="2820">
                <a:solidFill>
                  <a:srgbClr val="1B1B1B"/>
                </a:solidFill>
                <a:latin typeface="Poppins"/>
              </a:rPr>
              <a:t>Senior Cycle Subjects</a:t>
            </a:r>
          </a:p>
          <a:p>
            <a:pPr algn="just" marL="608841" indent="-304421" lvl="1">
              <a:lnSpc>
                <a:spcPts val="4512"/>
              </a:lnSpc>
              <a:buFont typeface="Arial"/>
              <a:buChar char="•"/>
            </a:pPr>
            <a:r>
              <a:rPr lang="en-US" sz="2820">
                <a:solidFill>
                  <a:srgbClr val="1B1B1B"/>
                </a:solidFill>
                <a:latin typeface="Poppins"/>
              </a:rPr>
              <a:t>Skills</a:t>
            </a:r>
          </a:p>
          <a:p>
            <a:pPr algn="just" marL="608841" indent="-304421" lvl="1">
              <a:lnSpc>
                <a:spcPts val="4512"/>
              </a:lnSpc>
              <a:buFont typeface="Arial"/>
              <a:buChar char="•"/>
            </a:pPr>
            <a:r>
              <a:rPr lang="en-US" sz="2820">
                <a:solidFill>
                  <a:srgbClr val="1B1B1B"/>
                </a:solidFill>
                <a:latin typeface="Poppins"/>
              </a:rPr>
              <a:t>Background</a:t>
            </a:r>
          </a:p>
          <a:p>
            <a:pPr algn="just" marL="608841" indent="-304421" lvl="1">
              <a:lnSpc>
                <a:spcPts val="4512"/>
              </a:lnSpc>
              <a:buFont typeface="Arial"/>
              <a:buChar char="•"/>
            </a:pPr>
            <a:r>
              <a:rPr lang="en-US" sz="2820">
                <a:solidFill>
                  <a:srgbClr val="1B1B1B"/>
                </a:solidFill>
                <a:latin typeface="Poppins"/>
              </a:rPr>
              <a:t>Character Trai</a:t>
            </a:r>
            <a:r>
              <a:rPr lang="en-US" sz="2820">
                <a:solidFill>
                  <a:srgbClr val="1B1B1B"/>
                </a:solidFill>
                <a:latin typeface="Poppins"/>
              </a:rPr>
              <a:t>ts</a:t>
            </a:r>
          </a:p>
          <a:p>
            <a:pPr algn="just" marL="608841" indent="-304421" lvl="1">
              <a:lnSpc>
                <a:spcPts val="4512"/>
              </a:lnSpc>
              <a:buFont typeface="Arial"/>
              <a:buChar char="•"/>
            </a:pPr>
            <a:r>
              <a:rPr lang="en-US" sz="2820">
                <a:solidFill>
                  <a:srgbClr val="1B1B1B"/>
                </a:solidFill>
                <a:latin typeface="Poppins"/>
              </a:rPr>
              <a:t>Hobbies</a:t>
            </a:r>
          </a:p>
          <a:p>
            <a:pPr algn="just" marL="608841" indent="-304421" lvl="1">
              <a:lnSpc>
                <a:spcPts val="4512"/>
              </a:lnSpc>
              <a:buFont typeface="Arial"/>
              <a:buChar char="•"/>
            </a:pPr>
            <a:r>
              <a:rPr lang="en-US" sz="2820">
                <a:solidFill>
                  <a:srgbClr val="1B1B1B"/>
                </a:solidFill>
                <a:latin typeface="Poppins"/>
              </a:rPr>
              <a:t>Experiences</a:t>
            </a:r>
            <a:r>
              <a:rPr lang="en-US" sz="2820">
                <a:solidFill>
                  <a:srgbClr val="1B1B1B"/>
                </a:solidFill>
                <a:latin typeface="Poppin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733234"/>
            <a:ext cx="18288000" cy="5553766"/>
          </a:xfrm>
          <a:custGeom>
            <a:avLst/>
            <a:gdLst/>
            <a:ahLst/>
            <a:cxnLst/>
            <a:rect r="r" b="b" t="t" l="l"/>
            <a:pathLst>
              <a:path h="5553766" w="18288000">
                <a:moveTo>
                  <a:pt x="0" y="0"/>
                </a:moveTo>
                <a:lnTo>
                  <a:pt x="18288000" y="0"/>
                </a:lnTo>
                <a:lnTo>
                  <a:pt x="18288000" y="5553766"/>
                </a:lnTo>
                <a:lnTo>
                  <a:pt x="0" y="555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728" r="0" b="-941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18281" y="-326864"/>
            <a:ext cx="11939286" cy="5470364"/>
          </a:xfrm>
          <a:custGeom>
            <a:avLst/>
            <a:gdLst/>
            <a:ahLst/>
            <a:cxnLst/>
            <a:rect r="r" b="b" t="t" l="l"/>
            <a:pathLst>
              <a:path h="5470364" w="11939286">
                <a:moveTo>
                  <a:pt x="0" y="0"/>
                </a:moveTo>
                <a:lnTo>
                  <a:pt x="11939287" y="0"/>
                </a:lnTo>
                <a:lnTo>
                  <a:pt x="11939287" y="5470364"/>
                </a:lnTo>
                <a:lnTo>
                  <a:pt x="0" y="547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2719" y="6320157"/>
            <a:ext cx="4426581" cy="2938143"/>
          </a:xfrm>
          <a:custGeom>
            <a:avLst/>
            <a:gdLst/>
            <a:ahLst/>
            <a:cxnLst/>
            <a:rect r="r" b="b" t="t" l="l"/>
            <a:pathLst>
              <a:path h="2938143" w="4426581">
                <a:moveTo>
                  <a:pt x="0" y="0"/>
                </a:moveTo>
                <a:lnTo>
                  <a:pt x="4426581" y="0"/>
                </a:lnTo>
                <a:lnTo>
                  <a:pt x="4426581" y="2938143"/>
                </a:lnTo>
                <a:lnTo>
                  <a:pt x="0" y="2938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8550" y="1123819"/>
            <a:ext cx="6266993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B1B1B"/>
                </a:solidFill>
                <a:latin typeface="Poppins Medium"/>
              </a:rPr>
              <a:t>Our Motivation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21006" y="454528"/>
            <a:ext cx="4411713" cy="349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1B1B1B"/>
                </a:solidFill>
                <a:latin typeface="Poppins Bold"/>
              </a:rPr>
              <a:t>Belief: </a:t>
            </a:r>
            <a:r>
              <a:rPr lang="en-US" sz="2199">
                <a:solidFill>
                  <a:srgbClr val="1B1B1B"/>
                </a:solidFill>
                <a:latin typeface="Poppins"/>
              </a:rPr>
              <a:t>Every person is able for university and should have the opportunity.</a:t>
            </a:r>
            <a:r>
              <a:rPr lang="en-US" sz="2199">
                <a:solidFill>
                  <a:srgbClr val="1B1B1B"/>
                </a:solidFill>
                <a:latin typeface="Poppins"/>
              </a:rPr>
              <a:t> </a:t>
            </a:r>
          </a:p>
          <a:p>
            <a:pPr algn="l">
              <a:lnSpc>
                <a:spcPts val="3519"/>
              </a:lnSpc>
            </a:pPr>
          </a:p>
          <a:p>
            <a:pPr algn="l" marL="474978" indent="-237489" lvl="1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1B1B1B"/>
                </a:solidFill>
                <a:latin typeface="Poppins Bold"/>
              </a:rPr>
              <a:t>Problem:</a:t>
            </a:r>
            <a:r>
              <a:rPr lang="en-US" sz="2199">
                <a:solidFill>
                  <a:srgbClr val="1B1B1B"/>
                </a:solidFill>
                <a:latin typeface="Poppins"/>
              </a:rPr>
              <a:t> People often pursue unsuitable careers, leading to wasted time, money and opportunity.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46829" y="454528"/>
            <a:ext cx="4411713" cy="349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1B1B1B"/>
                </a:solidFill>
                <a:latin typeface="Poppins Bold"/>
              </a:rPr>
              <a:t>Approach: </a:t>
            </a:r>
            <a:r>
              <a:rPr lang="en-US" sz="2199">
                <a:solidFill>
                  <a:srgbClr val="1B1B1B"/>
                </a:solidFill>
                <a:latin typeface="Poppins"/>
              </a:rPr>
              <a:t>Provide targeted course and career recommendations.</a:t>
            </a:r>
          </a:p>
          <a:p>
            <a:pPr algn="l">
              <a:lnSpc>
                <a:spcPts val="3519"/>
              </a:lnSpc>
            </a:pPr>
          </a:p>
          <a:p>
            <a:pPr algn="l" marL="474978" indent="-237489" lvl="1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1B1B1B"/>
                </a:solidFill>
                <a:latin typeface="Poppins Bold"/>
              </a:rPr>
              <a:t>Objective: </a:t>
            </a:r>
            <a:r>
              <a:rPr lang="en-US" sz="2199">
                <a:solidFill>
                  <a:srgbClr val="1B1B1B"/>
                </a:solidFill>
                <a:latin typeface="Poppins"/>
              </a:rPr>
              <a:t>Prevent career misalignment and unnecessary educational expenses.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25" y="1321167"/>
            <a:ext cx="8853236" cy="4056392"/>
          </a:xfrm>
          <a:custGeom>
            <a:avLst/>
            <a:gdLst/>
            <a:ahLst/>
            <a:cxnLst/>
            <a:rect r="r" b="b" t="t" l="l"/>
            <a:pathLst>
              <a:path h="4056392" w="8853236">
                <a:moveTo>
                  <a:pt x="0" y="0"/>
                </a:moveTo>
                <a:lnTo>
                  <a:pt x="8853236" y="0"/>
                </a:lnTo>
                <a:lnTo>
                  <a:pt x="8853236" y="4056392"/>
                </a:lnTo>
                <a:lnTo>
                  <a:pt x="0" y="405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60137" y="-707029"/>
            <a:ext cx="8853236" cy="4056392"/>
          </a:xfrm>
          <a:custGeom>
            <a:avLst/>
            <a:gdLst/>
            <a:ahLst/>
            <a:cxnLst/>
            <a:rect r="r" b="b" t="t" l="l"/>
            <a:pathLst>
              <a:path h="4056392" w="8853236">
                <a:moveTo>
                  <a:pt x="0" y="0"/>
                </a:moveTo>
                <a:lnTo>
                  <a:pt x="8853235" y="0"/>
                </a:lnTo>
                <a:lnTo>
                  <a:pt x="8853235" y="4056392"/>
                </a:lnTo>
                <a:lnTo>
                  <a:pt x="0" y="405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49441" y="2783575"/>
            <a:ext cx="4728488" cy="4883583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49386" t="0" r="-3436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79756" y="2783575"/>
            <a:ext cx="4728488" cy="4883583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81935" t="0" r="-181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308344" y="2783575"/>
            <a:ext cx="4728488" cy="4883583"/>
            <a:chOff x="0" y="0"/>
            <a:chExt cx="6350000" cy="65582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45043" t="0" r="-373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048995" y="752475"/>
            <a:ext cx="121900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B1B1B"/>
                </a:solidFill>
                <a:latin typeface="Poppins Medium"/>
              </a:rPr>
              <a:t>The Market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441" y="8010057"/>
            <a:ext cx="504447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1B1B1B"/>
                </a:solidFill>
                <a:latin typeface="Poppins Medium"/>
              </a:rPr>
              <a:t>Guidance Counsellors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441" y="8775788"/>
            <a:ext cx="504447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"/>
              </a:rPr>
              <a:t>Offering tailored career and education recommendations for students aiding the job of counsellors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79756" y="8010057"/>
            <a:ext cx="504447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1B1B1B"/>
                </a:solidFill>
                <a:latin typeface="Poppins Medium"/>
              </a:rPr>
              <a:t>Students and Parents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79756" y="8775788"/>
            <a:ext cx="5044479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"/>
              </a:rPr>
              <a:t>Over 730 secondary schools, 203,043 Senior Cycle Students and approx. 100,000 parents/guardians</a:t>
            </a:r>
          </a:p>
          <a:p>
            <a:pPr algn="l">
              <a:lnSpc>
                <a:spcPts val="31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308344" y="8010057"/>
            <a:ext cx="504447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1B1B1B"/>
                </a:solidFill>
                <a:latin typeface="Poppins Medium"/>
              </a:rPr>
              <a:t>Institutions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08344" y="8775788"/>
            <a:ext cx="504447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1B1B1B"/>
                </a:solidFill>
                <a:latin typeface="Poppins"/>
              </a:rPr>
              <a:t>Dept of Education, secondary schools and educational bodies like Higher Options, CAO.ie, Qualifax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21761" y="2069200"/>
            <a:ext cx="504447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B1B1B"/>
                </a:solidFill>
                <a:latin typeface="Poppins Medium"/>
              </a:rPr>
              <a:t>(Over 300,000)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02134" y="935135"/>
            <a:ext cx="10276268" cy="3973304"/>
            <a:chOff x="0" y="0"/>
            <a:chExt cx="1220647" cy="471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0647" cy="471962"/>
            </a:xfrm>
            <a:custGeom>
              <a:avLst/>
              <a:gdLst/>
              <a:ahLst/>
              <a:cxnLst/>
              <a:rect r="r" b="b" t="t" l="l"/>
              <a:pathLst>
                <a:path h="471962" w="1220647">
                  <a:moveTo>
                    <a:pt x="1017447" y="0"/>
                  </a:moveTo>
                  <a:cubicBezTo>
                    <a:pt x="1129672" y="0"/>
                    <a:pt x="1220647" y="105652"/>
                    <a:pt x="1220647" y="235981"/>
                  </a:cubicBezTo>
                  <a:cubicBezTo>
                    <a:pt x="1220647" y="366309"/>
                    <a:pt x="1129672" y="471962"/>
                    <a:pt x="1017447" y="471962"/>
                  </a:cubicBezTo>
                  <a:lnTo>
                    <a:pt x="203200" y="471962"/>
                  </a:lnTo>
                  <a:cubicBezTo>
                    <a:pt x="90976" y="471962"/>
                    <a:pt x="0" y="366309"/>
                    <a:pt x="0" y="235981"/>
                  </a:cubicBezTo>
                  <a:cubicBezTo>
                    <a:pt x="0" y="1056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20647" cy="529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763000" y="828990"/>
            <a:ext cx="3765442" cy="3888949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9725" t="0" r="-972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007267" y="892311"/>
            <a:ext cx="3471905" cy="844278"/>
            <a:chOff x="0" y="0"/>
            <a:chExt cx="1830865" cy="4452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30865" cy="445220"/>
            </a:xfrm>
            <a:custGeom>
              <a:avLst/>
              <a:gdLst/>
              <a:ahLst/>
              <a:cxnLst/>
              <a:rect r="r" b="b" t="t" l="l"/>
              <a:pathLst>
                <a:path h="445220" w="1830865">
                  <a:moveTo>
                    <a:pt x="1627665" y="0"/>
                  </a:moveTo>
                  <a:cubicBezTo>
                    <a:pt x="1739889" y="0"/>
                    <a:pt x="1830865" y="99666"/>
                    <a:pt x="1830865" y="222610"/>
                  </a:cubicBezTo>
                  <a:cubicBezTo>
                    <a:pt x="1830865" y="345554"/>
                    <a:pt x="1739889" y="445220"/>
                    <a:pt x="1627665" y="445220"/>
                  </a:cubicBezTo>
                  <a:lnTo>
                    <a:pt x="203200" y="445220"/>
                  </a:lnTo>
                  <a:cubicBezTo>
                    <a:pt x="90976" y="445220"/>
                    <a:pt x="0" y="345554"/>
                    <a:pt x="0" y="222610"/>
                  </a:cubicBezTo>
                  <a:cubicBezTo>
                    <a:pt x="0" y="996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68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830865" cy="502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763000" y="5318014"/>
            <a:ext cx="3765442" cy="3888949"/>
            <a:chOff x="0" y="0"/>
            <a:chExt cx="6350000" cy="6558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0656" t="0" r="-12629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007267" y="5381334"/>
            <a:ext cx="3471905" cy="844278"/>
            <a:chOff x="0" y="0"/>
            <a:chExt cx="1830865" cy="4452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0865" cy="445220"/>
            </a:xfrm>
            <a:custGeom>
              <a:avLst/>
              <a:gdLst/>
              <a:ahLst/>
              <a:cxnLst/>
              <a:rect r="r" b="b" t="t" l="l"/>
              <a:pathLst>
                <a:path h="445220" w="1830865">
                  <a:moveTo>
                    <a:pt x="1627665" y="0"/>
                  </a:moveTo>
                  <a:cubicBezTo>
                    <a:pt x="1739889" y="0"/>
                    <a:pt x="1830865" y="99666"/>
                    <a:pt x="1830865" y="222610"/>
                  </a:cubicBezTo>
                  <a:cubicBezTo>
                    <a:pt x="1830865" y="345554"/>
                    <a:pt x="1739889" y="445220"/>
                    <a:pt x="1627665" y="445220"/>
                  </a:cubicBezTo>
                  <a:lnTo>
                    <a:pt x="203200" y="445220"/>
                  </a:lnTo>
                  <a:cubicBezTo>
                    <a:pt x="90976" y="445220"/>
                    <a:pt x="0" y="345554"/>
                    <a:pt x="0" y="222610"/>
                  </a:cubicBezTo>
                  <a:cubicBezTo>
                    <a:pt x="0" y="996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14E4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830865" cy="502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06512">
            <a:off x="6277090" y="8532955"/>
            <a:ext cx="6644779" cy="3044517"/>
          </a:xfrm>
          <a:custGeom>
            <a:avLst/>
            <a:gdLst/>
            <a:ahLst/>
            <a:cxnLst/>
            <a:rect r="r" b="b" t="t" l="l"/>
            <a:pathLst>
              <a:path h="3044517" w="6644779">
                <a:moveTo>
                  <a:pt x="0" y="0"/>
                </a:moveTo>
                <a:lnTo>
                  <a:pt x="6644780" y="0"/>
                </a:lnTo>
                <a:lnTo>
                  <a:pt x="6644780" y="3044517"/>
                </a:lnTo>
                <a:lnTo>
                  <a:pt x="0" y="3044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5400000">
            <a:off x="1385093" y="8134065"/>
            <a:ext cx="2743149" cy="3455936"/>
          </a:xfrm>
          <a:custGeom>
            <a:avLst/>
            <a:gdLst/>
            <a:ahLst/>
            <a:cxnLst/>
            <a:rect r="r" b="b" t="t" l="l"/>
            <a:pathLst>
              <a:path h="3455936" w="2743149">
                <a:moveTo>
                  <a:pt x="2743149" y="0"/>
                </a:moveTo>
                <a:lnTo>
                  <a:pt x="0" y="0"/>
                </a:lnTo>
                <a:lnTo>
                  <a:pt x="0" y="3455935"/>
                </a:lnTo>
                <a:lnTo>
                  <a:pt x="2743149" y="3455935"/>
                </a:lnTo>
                <a:lnTo>
                  <a:pt x="27431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5755" y="1569883"/>
            <a:ext cx="6803613" cy="26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7"/>
              </a:lnSpc>
            </a:pPr>
            <a:r>
              <a:rPr lang="en-US" sz="8397">
                <a:solidFill>
                  <a:srgbClr val="1B1B1B"/>
                </a:solidFill>
                <a:latin typeface="Poppins Medium"/>
              </a:rPr>
              <a:t>Us vs The Competition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90225" y="1923938"/>
            <a:ext cx="4269075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Consider subjects</a:t>
            </a:r>
          </a:p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Conside</a:t>
            </a:r>
            <a:r>
              <a:rPr lang="en-US" sz="1999">
                <a:solidFill>
                  <a:srgbClr val="1B1B1B"/>
                </a:solidFill>
                <a:latin typeface="Poppins"/>
              </a:rPr>
              <a:t>r likes (hobbies)</a:t>
            </a:r>
          </a:p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Do not consider reasoning/backgrounds</a:t>
            </a:r>
          </a:p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Often do not consider disabilities</a:t>
            </a:r>
          </a:p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Often do not consider values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02597" y="1091871"/>
            <a:ext cx="2637094" cy="37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141">
                <a:solidFill>
                  <a:srgbClr val="FFFFFF"/>
                </a:solidFill>
                <a:latin typeface="Poppins Medium"/>
              </a:rPr>
              <a:t>The Competition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90225" y="6247352"/>
            <a:ext cx="4269075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We consider subjects </a:t>
            </a:r>
            <a:r>
              <a:rPr lang="en-US" sz="1999">
                <a:solidFill>
                  <a:srgbClr val="1B1B1B"/>
                </a:solidFill>
                <a:latin typeface="Poppins Bold"/>
              </a:rPr>
              <a:t>(and disliked subjects)</a:t>
            </a:r>
          </a:p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We consider </a:t>
            </a:r>
            <a:r>
              <a:rPr lang="en-US" sz="1999">
                <a:solidFill>
                  <a:srgbClr val="1B1B1B"/>
                </a:solidFill>
                <a:latin typeface="Poppins Bold"/>
              </a:rPr>
              <a:t>reasoning/backgrounds</a:t>
            </a:r>
          </a:p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We consider</a:t>
            </a:r>
            <a:r>
              <a:rPr lang="en-US" sz="1999">
                <a:solidFill>
                  <a:srgbClr val="1B1B1B"/>
                </a:solidFill>
                <a:latin typeface="Poppins Bold"/>
              </a:rPr>
              <a:t> disabilities</a:t>
            </a:r>
          </a:p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We offer </a:t>
            </a:r>
            <a:r>
              <a:rPr lang="en-US" sz="1999">
                <a:solidFill>
                  <a:srgbClr val="1B1B1B"/>
                </a:solidFill>
                <a:latin typeface="Poppins Bold"/>
              </a:rPr>
              <a:t>salary insights</a:t>
            </a:r>
          </a:p>
          <a:p>
            <a:pPr algn="l" marL="431799" indent="-215899" lvl="1">
              <a:lnSpc>
                <a:spcPts val="3199"/>
              </a:lnSpc>
              <a:buFont typeface="Arial"/>
              <a:buChar char="•"/>
            </a:pPr>
            <a:r>
              <a:rPr lang="en-US" sz="1999">
                <a:solidFill>
                  <a:srgbClr val="1B1B1B"/>
                </a:solidFill>
                <a:latin typeface="Poppins"/>
              </a:rPr>
              <a:t>We </a:t>
            </a:r>
            <a:r>
              <a:rPr lang="en-US" sz="1999">
                <a:solidFill>
                  <a:srgbClr val="1B1B1B"/>
                </a:solidFill>
                <a:latin typeface="Poppins Bold"/>
              </a:rPr>
              <a:t>widen perspectives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98086" y="5581994"/>
            <a:ext cx="2490268" cy="37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141">
                <a:solidFill>
                  <a:srgbClr val="FFFFFF"/>
                </a:solidFill>
                <a:latin typeface="Poppins Medium"/>
              </a:rPr>
              <a:t>GradNav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5695449"/>
            <a:ext cx="6400668" cy="218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199">
                <a:solidFill>
                  <a:srgbClr val="1B1B1B"/>
                </a:solidFill>
                <a:latin typeface="Poppins"/>
              </a:rPr>
              <a:t>GradNav surpasses competitors by offering personalized guidance that includes dislikes, accessibility features, and salary insights, ensuring a better match for students' career paths.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16818699" y="1286576"/>
            <a:ext cx="2938602" cy="3702175"/>
          </a:xfrm>
          <a:custGeom>
            <a:avLst/>
            <a:gdLst/>
            <a:ahLst/>
            <a:cxnLst/>
            <a:rect r="r" b="b" t="t" l="l"/>
            <a:pathLst>
              <a:path h="3702175" w="2938602">
                <a:moveTo>
                  <a:pt x="2938602" y="3702175"/>
                </a:moveTo>
                <a:lnTo>
                  <a:pt x="0" y="3702175"/>
                </a:lnTo>
                <a:lnTo>
                  <a:pt x="0" y="0"/>
                </a:lnTo>
                <a:lnTo>
                  <a:pt x="2938602" y="0"/>
                </a:lnTo>
                <a:lnTo>
                  <a:pt x="2938602" y="37021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79144" y="-1413277"/>
            <a:ext cx="5329712" cy="2441977"/>
          </a:xfrm>
          <a:custGeom>
            <a:avLst/>
            <a:gdLst/>
            <a:ahLst/>
            <a:cxnLst/>
            <a:rect r="r" b="b" t="t" l="l"/>
            <a:pathLst>
              <a:path h="2441977" w="5329712">
                <a:moveTo>
                  <a:pt x="0" y="0"/>
                </a:moveTo>
                <a:lnTo>
                  <a:pt x="5329712" y="0"/>
                </a:lnTo>
                <a:lnTo>
                  <a:pt x="5329712" y="2441977"/>
                </a:lnTo>
                <a:lnTo>
                  <a:pt x="0" y="2441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1175" y="8549543"/>
            <a:ext cx="7584139" cy="3474915"/>
          </a:xfrm>
          <a:custGeom>
            <a:avLst/>
            <a:gdLst/>
            <a:ahLst/>
            <a:cxnLst/>
            <a:rect r="r" b="b" t="t" l="l"/>
            <a:pathLst>
              <a:path h="3474915" w="7584139">
                <a:moveTo>
                  <a:pt x="0" y="0"/>
                </a:moveTo>
                <a:lnTo>
                  <a:pt x="7584138" y="0"/>
                </a:lnTo>
                <a:lnTo>
                  <a:pt x="7584138" y="3474914"/>
                </a:lnTo>
                <a:lnTo>
                  <a:pt x="0" y="3474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127697" y="8126697"/>
            <a:ext cx="1131603" cy="113160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68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462727" y="8440977"/>
            <a:ext cx="461543" cy="503044"/>
          </a:xfrm>
          <a:custGeom>
            <a:avLst/>
            <a:gdLst/>
            <a:ahLst/>
            <a:cxnLst/>
            <a:rect r="r" b="b" t="t" l="l"/>
            <a:pathLst>
              <a:path h="503044" w="461543">
                <a:moveTo>
                  <a:pt x="0" y="0"/>
                </a:moveTo>
                <a:lnTo>
                  <a:pt x="461543" y="0"/>
                </a:lnTo>
                <a:lnTo>
                  <a:pt x="461543" y="503044"/>
                </a:lnTo>
                <a:lnTo>
                  <a:pt x="0" y="503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94244">
            <a:off x="445558" y="1141464"/>
            <a:ext cx="2437806" cy="1595655"/>
          </a:xfrm>
          <a:custGeom>
            <a:avLst/>
            <a:gdLst/>
            <a:ahLst/>
            <a:cxnLst/>
            <a:rect r="r" b="b" t="t" l="l"/>
            <a:pathLst>
              <a:path h="1595655" w="2437806">
                <a:moveTo>
                  <a:pt x="0" y="0"/>
                </a:moveTo>
                <a:lnTo>
                  <a:pt x="2437806" y="0"/>
                </a:lnTo>
                <a:lnTo>
                  <a:pt x="2437806" y="1595654"/>
                </a:lnTo>
                <a:lnTo>
                  <a:pt x="0" y="1595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9246749" cy="10287000"/>
          </a:xfrm>
          <a:custGeom>
            <a:avLst/>
            <a:gdLst/>
            <a:ahLst/>
            <a:cxnLst/>
            <a:rect r="r" b="b" t="t" l="l"/>
            <a:pathLst>
              <a:path h="10287000" w="9246749">
                <a:moveTo>
                  <a:pt x="0" y="0"/>
                </a:moveTo>
                <a:lnTo>
                  <a:pt x="9246749" y="0"/>
                </a:lnTo>
                <a:lnTo>
                  <a:pt x="92467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773" t="0" r="-876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20896" y="1133475"/>
            <a:ext cx="6266993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B1B1B"/>
                </a:solidFill>
                <a:latin typeface="Poppins Medium"/>
              </a:rPr>
              <a:t>Primary Research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0896" y="4692689"/>
            <a:ext cx="6266993" cy="437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1B1B1B"/>
                </a:solidFill>
                <a:latin typeface="Poppins"/>
              </a:rPr>
              <a:t>We consulted with </a:t>
            </a:r>
            <a:r>
              <a:rPr lang="en-US" sz="2199">
                <a:solidFill>
                  <a:srgbClr val="1B1B1B"/>
                </a:solidFill>
                <a:latin typeface="Poppins Bold"/>
              </a:rPr>
              <a:t>parents and students</a:t>
            </a:r>
            <a:r>
              <a:rPr lang="en-US" sz="2199">
                <a:solidFill>
                  <a:srgbClr val="1B1B1B"/>
                </a:solidFill>
                <a:latin typeface="Poppins"/>
              </a:rPr>
              <a:t> to tailor our career exploration app. Parents supported the app, believing it will aid their children in making informed career choices.</a:t>
            </a:r>
          </a:p>
          <a:p>
            <a:pPr algn="l">
              <a:lnSpc>
                <a:spcPts val="3519"/>
              </a:lnSpc>
            </a:pP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1B1B1B"/>
                </a:solidFill>
                <a:latin typeface="Poppins"/>
              </a:rPr>
              <a:t>Students desired a broad career selection, brief quizzes, and user-friendly design. Their feedback shaped both the development and the marketing of our app to appeal to both groups.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516" t="0" r="10516" b="0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747" t="0" r="10747" b="0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0752" t="0" r="10752" b="0"/>
            <a:stretch>
              <a:fillRect/>
            </a:stretch>
          </p:blipFill>
          <p:spPr>
            <a:xfrm flipH="false" flipV="false"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13863" t="0" r="13863" b="0"/>
            <a:stretch>
              <a:fillRect/>
            </a:stretch>
          </p:blipFill>
          <p:spPr>
            <a:xfrm flipH="false" flipV="false"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4387683" y="4170227"/>
            <a:ext cx="9512634" cy="1946547"/>
            <a:chOff x="0" y="0"/>
            <a:chExt cx="2175756" cy="4452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5756" cy="445220"/>
            </a:xfrm>
            <a:custGeom>
              <a:avLst/>
              <a:gdLst/>
              <a:ahLst/>
              <a:cxnLst/>
              <a:rect r="r" b="b" t="t" l="l"/>
              <a:pathLst>
                <a:path h="445220" w="2175756">
                  <a:moveTo>
                    <a:pt x="1972556" y="0"/>
                  </a:moveTo>
                  <a:cubicBezTo>
                    <a:pt x="2084780" y="0"/>
                    <a:pt x="2175756" y="99666"/>
                    <a:pt x="2175756" y="222610"/>
                  </a:cubicBezTo>
                  <a:cubicBezTo>
                    <a:pt x="2175756" y="345554"/>
                    <a:pt x="2084780" y="445220"/>
                    <a:pt x="1972556" y="445220"/>
                  </a:cubicBezTo>
                  <a:lnTo>
                    <a:pt x="203200" y="445220"/>
                  </a:lnTo>
                  <a:cubicBezTo>
                    <a:pt x="90976" y="445220"/>
                    <a:pt x="0" y="345554"/>
                    <a:pt x="0" y="222610"/>
                  </a:cubicBezTo>
                  <a:cubicBezTo>
                    <a:pt x="0" y="996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E14E4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75756" cy="502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62365" y="4372008"/>
            <a:ext cx="796327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B1B1B"/>
                </a:solidFill>
                <a:latin typeface="Poppins Medium"/>
              </a:rPr>
              <a:t>Features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7214" y="-4257786"/>
            <a:ext cx="10999929" cy="109999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04434" y="1530026"/>
            <a:ext cx="10595725" cy="1059568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827858"/>
            <a:ext cx="1315642" cy="131564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68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885258"/>
            <a:ext cx="1315642" cy="131564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68A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7942658"/>
            <a:ext cx="1315642" cy="13156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68A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969517" y="8955175"/>
            <a:ext cx="5813522" cy="2663650"/>
          </a:xfrm>
          <a:custGeom>
            <a:avLst/>
            <a:gdLst/>
            <a:ahLst/>
            <a:cxnLst/>
            <a:rect r="r" b="b" t="t" l="l"/>
            <a:pathLst>
              <a:path h="2663650" w="5813522">
                <a:moveTo>
                  <a:pt x="0" y="0"/>
                </a:moveTo>
                <a:lnTo>
                  <a:pt x="5813521" y="0"/>
                </a:lnTo>
                <a:lnTo>
                  <a:pt x="5813521" y="2663650"/>
                </a:lnTo>
                <a:lnTo>
                  <a:pt x="0" y="266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0240931" y="-1715685"/>
            <a:ext cx="3608956" cy="4546717"/>
          </a:xfrm>
          <a:custGeom>
            <a:avLst/>
            <a:gdLst/>
            <a:ahLst/>
            <a:cxnLst/>
            <a:rect r="r" b="b" t="t" l="l"/>
            <a:pathLst>
              <a:path h="4546717" w="3608956">
                <a:moveTo>
                  <a:pt x="0" y="0"/>
                </a:moveTo>
                <a:lnTo>
                  <a:pt x="3608956" y="0"/>
                </a:lnTo>
                <a:lnTo>
                  <a:pt x="3608956" y="4546717"/>
                </a:lnTo>
                <a:lnTo>
                  <a:pt x="0" y="4546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6742" y="4065900"/>
            <a:ext cx="839557" cy="839557"/>
          </a:xfrm>
          <a:custGeom>
            <a:avLst/>
            <a:gdLst/>
            <a:ahLst/>
            <a:cxnLst/>
            <a:rect r="r" b="b" t="t" l="l"/>
            <a:pathLst>
              <a:path h="839557" w="839557">
                <a:moveTo>
                  <a:pt x="0" y="0"/>
                </a:moveTo>
                <a:lnTo>
                  <a:pt x="839558" y="0"/>
                </a:lnTo>
                <a:lnTo>
                  <a:pt x="839558" y="839558"/>
                </a:lnTo>
                <a:lnTo>
                  <a:pt x="0" y="839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09664" y="6066222"/>
            <a:ext cx="953714" cy="953714"/>
          </a:xfrm>
          <a:custGeom>
            <a:avLst/>
            <a:gdLst/>
            <a:ahLst/>
            <a:cxnLst/>
            <a:rect r="r" b="b" t="t" l="l"/>
            <a:pathLst>
              <a:path h="953714" w="953714">
                <a:moveTo>
                  <a:pt x="0" y="0"/>
                </a:moveTo>
                <a:lnTo>
                  <a:pt x="953714" y="0"/>
                </a:lnTo>
                <a:lnTo>
                  <a:pt x="953714" y="953714"/>
                </a:lnTo>
                <a:lnTo>
                  <a:pt x="0" y="9537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1968" y="8065926"/>
            <a:ext cx="1069106" cy="1069106"/>
          </a:xfrm>
          <a:custGeom>
            <a:avLst/>
            <a:gdLst/>
            <a:ahLst/>
            <a:cxnLst/>
            <a:rect r="r" b="b" t="t" l="l"/>
            <a:pathLst>
              <a:path h="1069106" w="1069106">
                <a:moveTo>
                  <a:pt x="0" y="0"/>
                </a:moveTo>
                <a:lnTo>
                  <a:pt x="1069106" y="0"/>
                </a:lnTo>
                <a:lnTo>
                  <a:pt x="1069106" y="1069106"/>
                </a:lnTo>
                <a:lnTo>
                  <a:pt x="0" y="10691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444301"/>
            <a:ext cx="737956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1B1B1B"/>
                </a:solidFill>
                <a:latin typeface="Poppins Medium"/>
              </a:rPr>
              <a:t>Application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726424" y="3827858"/>
            <a:ext cx="5994700" cy="1277799"/>
            <a:chOff x="0" y="0"/>
            <a:chExt cx="7992934" cy="170373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76200"/>
              <a:ext cx="7992934" cy="663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1B1B1B"/>
                  </a:solidFill>
                  <a:latin typeface="Poppins Medium"/>
                </a:rPr>
                <a:t>Web Design &amp; Programming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33122"/>
              <a:ext cx="7294386" cy="1070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99">
                  <a:solidFill>
                    <a:srgbClr val="1B1B1B"/>
                  </a:solidFill>
                  <a:latin typeface="Poppins"/>
                </a:rPr>
                <a:t>CSS, JavaScript &amp; Bootstrap for friendly UI.  Django for backend development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726424" y="7980501"/>
            <a:ext cx="6417576" cy="1696899"/>
            <a:chOff x="0" y="0"/>
            <a:chExt cx="8556768" cy="226253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76200"/>
              <a:ext cx="8556768" cy="663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1B1B1B"/>
                  </a:solidFill>
                  <a:latin typeface="Poppins Medium"/>
                </a:rPr>
                <a:t>Innovation &amp; Entrepreneurship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33122"/>
              <a:ext cx="7808943" cy="1629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99">
                  <a:solidFill>
                    <a:srgbClr val="1B1B1B"/>
                  </a:solidFill>
                  <a:latin typeface="Poppins"/>
                </a:rPr>
                <a:t>Leveraged OpenAI sources and innovative strategies to create competitive app features.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726424" y="5904179"/>
            <a:ext cx="5994700" cy="1277799"/>
            <a:chOff x="0" y="0"/>
            <a:chExt cx="7992934" cy="1703732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76200"/>
              <a:ext cx="7992934" cy="663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1B1B1B"/>
                  </a:solidFill>
                  <a:latin typeface="Poppins Medium"/>
                </a:rPr>
                <a:t>Project Management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33122"/>
              <a:ext cx="7294386" cy="1070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99">
                  <a:solidFill>
                    <a:srgbClr val="1B1B1B"/>
                  </a:solidFill>
                  <a:latin typeface="Poppins"/>
                </a:rPr>
                <a:t>Applied project management skills to oversee &amp; manage development.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545310"/>
            <a:ext cx="18288000" cy="4741690"/>
          </a:xfrm>
          <a:custGeom>
            <a:avLst/>
            <a:gdLst/>
            <a:ahLst/>
            <a:cxnLst/>
            <a:rect r="r" b="b" t="t" l="l"/>
            <a:pathLst>
              <a:path h="4741690" w="18288000">
                <a:moveTo>
                  <a:pt x="0" y="0"/>
                </a:moveTo>
                <a:lnTo>
                  <a:pt x="18288000" y="0"/>
                </a:lnTo>
                <a:lnTo>
                  <a:pt x="18288000" y="4741690"/>
                </a:lnTo>
                <a:lnTo>
                  <a:pt x="0" y="474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722" r="0" b="-787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6483522" y="942681"/>
            <a:ext cx="3608956" cy="4546717"/>
          </a:xfrm>
          <a:custGeom>
            <a:avLst/>
            <a:gdLst/>
            <a:ahLst/>
            <a:cxnLst/>
            <a:rect r="r" b="b" t="t" l="l"/>
            <a:pathLst>
              <a:path h="4546717" w="3608956">
                <a:moveTo>
                  <a:pt x="3608956" y="0"/>
                </a:moveTo>
                <a:lnTo>
                  <a:pt x="0" y="0"/>
                </a:lnTo>
                <a:lnTo>
                  <a:pt x="0" y="4546717"/>
                </a:lnTo>
                <a:lnTo>
                  <a:pt x="3608956" y="4546717"/>
                </a:lnTo>
                <a:lnTo>
                  <a:pt x="360895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06253" y="942975"/>
            <a:ext cx="1287549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B1B1B"/>
                </a:solidFill>
                <a:latin typeface="Poppins Medium"/>
              </a:rPr>
              <a:t>Contributions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43716" y="3216039"/>
            <a:ext cx="13600569" cy="3733669"/>
            <a:chOff x="0" y="0"/>
            <a:chExt cx="18134092" cy="497822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16470"/>
              <a:ext cx="18134092" cy="4861755"/>
              <a:chOff x="0" y="0"/>
              <a:chExt cx="1692794" cy="4538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92794" cy="453838"/>
              </a:xfrm>
              <a:custGeom>
                <a:avLst/>
                <a:gdLst/>
                <a:ahLst/>
                <a:cxnLst/>
                <a:rect r="r" b="b" t="t" l="l"/>
                <a:pathLst>
                  <a:path h="453838" w="1692794">
                    <a:moveTo>
                      <a:pt x="1489594" y="0"/>
                    </a:moveTo>
                    <a:cubicBezTo>
                      <a:pt x="1601818" y="0"/>
                      <a:pt x="1692794" y="101595"/>
                      <a:pt x="1692794" y="226919"/>
                    </a:cubicBezTo>
                    <a:cubicBezTo>
                      <a:pt x="1692794" y="352243"/>
                      <a:pt x="1601818" y="453838"/>
                      <a:pt x="1489594" y="453838"/>
                    </a:cubicBezTo>
                    <a:lnTo>
                      <a:pt x="203200" y="453838"/>
                    </a:lnTo>
                    <a:cubicBezTo>
                      <a:pt x="90976" y="453838"/>
                      <a:pt x="0" y="352243"/>
                      <a:pt x="0" y="226919"/>
                    </a:cubicBezTo>
                    <a:cubicBezTo>
                      <a:pt x="0" y="10159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1692794" cy="5109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22511" y="939753"/>
              <a:ext cx="3122871" cy="3122858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7274" t="-33546" r="-19446" b="-48748"/>
                </a:stretch>
              </a:blip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4448017" y="1019160"/>
              <a:ext cx="4235559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1B1B1B"/>
                  </a:solidFill>
                  <a:latin typeface="Poppins Medium"/>
                </a:rPr>
                <a:t>Stephanie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8683576" y="939753"/>
              <a:ext cx="3122871" cy="3122858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39720" y="0"/>
              <a:ext cx="1697017" cy="169701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468A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013011" y="473290"/>
              <a:ext cx="750436" cy="750436"/>
            </a:xfrm>
            <a:custGeom>
              <a:avLst/>
              <a:gdLst/>
              <a:ahLst/>
              <a:cxnLst/>
              <a:rect r="r" b="b" t="t" l="l"/>
              <a:pathLst>
                <a:path h="750436" w="750436">
                  <a:moveTo>
                    <a:pt x="0" y="0"/>
                  </a:moveTo>
                  <a:lnTo>
                    <a:pt x="750435" y="0"/>
                  </a:lnTo>
                  <a:lnTo>
                    <a:pt x="750435" y="750436"/>
                  </a:lnTo>
                  <a:lnTo>
                    <a:pt x="0" y="75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448017" y="1948122"/>
              <a:ext cx="3662054" cy="2126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60"/>
                </a:lnSpc>
              </a:pPr>
              <a:r>
                <a:rPr lang="en-US" sz="1600">
                  <a:solidFill>
                    <a:srgbClr val="1B1B1B"/>
                  </a:solidFill>
                  <a:latin typeface="Poppins"/>
                </a:rPr>
                <a:t>Designed Webpage, Popular Courses Recommendation Logic, CAO Calculator Logic, HTML, CSS and JavaScript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314447" y="1019160"/>
              <a:ext cx="4959263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1B1B1B"/>
                  </a:solidFill>
                  <a:latin typeface="Poppins Medium"/>
                </a:rPr>
                <a:t>Martins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314447" y="1948122"/>
              <a:ext cx="3662054" cy="2558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9"/>
                </a:lnSpc>
              </a:pPr>
              <a:r>
                <a:rPr lang="en-US" sz="1599">
                  <a:solidFill>
                    <a:srgbClr val="1B1B1B"/>
                  </a:solidFill>
                  <a:latin typeface="Poppins"/>
                </a:rPr>
                <a:t>Created Chatbot, Course Recommendation Logic, Multi Registration Process, Additional Course Info based on Quiz Result Logic</a:t>
              </a:r>
            </a:p>
            <a:p>
              <a:pPr algn="l">
                <a:lnSpc>
                  <a:spcPts val="25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DAGD-Jf7kfw</dc:identifier>
  <dcterms:modified xsi:type="dcterms:W3CDTF">2011-08-01T06:04:30Z</dcterms:modified>
  <cp:revision>1</cp:revision>
  <dc:title>GradNav Final Presentation</dc:title>
</cp:coreProperties>
</file>